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84E26C-A953-4F45-9B9D-415E4D3C252D}">
  <a:tblStyle styleId="{D284E26C-A953-4F45-9B9D-415E4D3C25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italic.fntdata"/><Relationship Id="rId16" Type="http://schemas.openxmlformats.org/officeDocument/2006/relationships/slide" Target="slides/slide10.xml"/><Relationship Id="rId38" Type="http://schemas.openxmlformats.org/officeDocument/2006/relationships/font" Target="fonts/Ralew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pmodern.uoc.edu/login/data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7ed5b84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7ed5b84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7ed5b84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7ed5b84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MapModern | Login | Data | nodegoat (uoc.edu)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correspondence + books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09b9c90c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709b9c90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09b9c90c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09b9c90c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b5334c45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b5334c45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b5334c45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b5334c45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b5334c45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b5334c45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b5334c45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b5334c45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b5334c45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b5334c45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b5334c45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b5334c45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92d276f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92d276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b5334c45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b5334c45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b5334c45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b5334c45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9245385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9245385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09b9c90c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709b9c90c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77ed5b84e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77ed5b84e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09b9c90c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709b9c90c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7ed5b84e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7ed5b84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09b9c90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709b9c90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709b9c90c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709b9c90c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7ed5b84e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77ed5b84e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709b9c90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709b9c90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77ed5b84e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77ed5b84e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709b9c90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709b9c90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09b9c90c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709b9c90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7ed5b84e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7ed5b84e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7ed5b84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7ed5b84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7ed5b84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7ed5b84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7ed5b84e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77ed5b84e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atastudio.google.com/reporting/cd080e79-21fc-4b87-82e9-909a148e8a05/page/NY6rC?s=sKPaxa5wtxQ" TargetMode="External"/><Relationship Id="rId4" Type="http://schemas.openxmlformats.org/officeDocument/2006/relationships/hyperlink" Target="https://datastudio.google.com/reporting/cd080e79-21fc-4b87-82e9-909a148e8a05/page/NY6rC?s=sKPaxa5wtxQ" TargetMode="External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33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i.org/10.1038/nature03288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089450" y="1372475"/>
            <a:ext cx="5850000" cy="14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Towards a Global History of the International Institute of Intellectual Cooperation:  </a:t>
            </a:r>
            <a:endParaRPr b="1"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Times New Roman"/>
                <a:ea typeface="Times New Roman"/>
                <a:cs typeface="Times New Roman"/>
                <a:sym typeface="Times New Roman"/>
              </a:rPr>
              <a:t>Challenges and Opportunities</a:t>
            </a:r>
            <a:endParaRPr sz="62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089450" y="3044338"/>
            <a:ext cx="59556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Rubén Rodríguez Casañ and Elisabet Carbó Catalan </a:t>
            </a:r>
            <a:endParaRPr sz="30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350" y="3578800"/>
            <a:ext cx="2724301" cy="1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139150" y="996100"/>
            <a:ext cx="2828700" cy="2582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363" y="1372475"/>
            <a:ext cx="1626275" cy="18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278725" y="1978275"/>
            <a:ext cx="4197000" cy="17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the Ibero-American Collection: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</a:t>
            </a:r>
            <a:r>
              <a:rPr lang="en" u="sng">
                <a:solidFill>
                  <a:schemeClr val="hlink"/>
                </a:solidFill>
                <a:hlinkClick r:id="rId4"/>
              </a:rPr>
              <a:t>ashboard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[manual indexation]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5">
            <a:alphaModFix/>
          </a:blip>
          <a:srcRect b="0" l="29584" r="30661" t="0"/>
          <a:stretch/>
        </p:blipFill>
        <p:spPr>
          <a:xfrm>
            <a:off x="5508925" y="0"/>
            <a:ext cx="36350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5612" l="15072" r="581" t="15223"/>
          <a:stretch/>
        </p:blipFill>
        <p:spPr>
          <a:xfrm>
            <a:off x="311700" y="174775"/>
            <a:ext cx="8520600" cy="47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" sz="2420"/>
              <a:t>The geographies of intellectual cooperation: complementary methods</a:t>
            </a:r>
            <a:endParaRPr sz="2320"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86950"/>
            <a:ext cx="8714100" cy="3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Geographies of actors 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1. Explicit mentions of countries </a:t>
            </a:r>
            <a:r>
              <a:rPr b="1" lang="en" sz="1700">
                <a:solidFill>
                  <a:schemeClr val="dk1"/>
                </a:solidFill>
              </a:rPr>
              <a:t>in the letters</a:t>
            </a:r>
            <a:endParaRPr b="1" sz="17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2. Implicit mentions of countries [cities] in the letters </a:t>
            </a:r>
            <a:endParaRPr b="1" sz="17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E9E9E"/>
                </a:solidFill>
              </a:rPr>
              <a:t>3. </a:t>
            </a:r>
            <a:r>
              <a:rPr lang="en" sz="1700">
                <a:solidFill>
                  <a:srgbClr val="9E9E9E"/>
                </a:solidFill>
              </a:rPr>
              <a:t>Correspondence flows: location of sender and receiver</a:t>
            </a:r>
            <a:endParaRPr sz="1700">
              <a:solidFill>
                <a:srgbClr val="9E9E9E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4. </a:t>
            </a:r>
            <a:r>
              <a:rPr b="1" lang="en" sz="1700">
                <a:solidFill>
                  <a:schemeClr val="dk1"/>
                </a:solidFill>
              </a:rPr>
              <a:t>Co-occurrence network 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2. Geography as object: mentions in the content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3. </a:t>
            </a:r>
            <a:r>
              <a:rPr lang="en"/>
              <a:t>Exclusions</a:t>
            </a:r>
            <a:r>
              <a:rPr lang="en"/>
              <a:t>: what is </a:t>
            </a:r>
            <a:r>
              <a:rPr i="1" lang="en"/>
              <a:t>not</a:t>
            </a:r>
            <a:r>
              <a:rPr lang="en"/>
              <a:t> in our visualisations?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steps 1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378125"/>
            <a:ext cx="402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26390" lvl="0" marL="45720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800"/>
              <a:t>Distinction between </a:t>
            </a:r>
            <a:r>
              <a:rPr b="1" lang="en" sz="2800">
                <a:solidFill>
                  <a:schemeClr val="dk1"/>
                </a:solidFill>
              </a:rPr>
              <a:t>empty</a:t>
            </a:r>
            <a:r>
              <a:rPr lang="en" sz="2800"/>
              <a:t> and </a:t>
            </a:r>
            <a:r>
              <a:rPr b="1" lang="en" sz="2800">
                <a:solidFill>
                  <a:schemeClr val="dk1"/>
                </a:solidFill>
              </a:rPr>
              <a:t>written</a:t>
            </a:r>
            <a:r>
              <a:rPr b="1" lang="en" sz="2800"/>
              <a:t> sheets</a:t>
            </a:r>
            <a:r>
              <a:rPr lang="en" sz="2800"/>
              <a:t> (a consequence of the </a:t>
            </a:r>
            <a:r>
              <a:rPr lang="en" sz="2800"/>
              <a:t>digitization</a:t>
            </a:r>
            <a:r>
              <a:rPr lang="en" sz="2800"/>
              <a:t> method).</a:t>
            </a:r>
            <a:endParaRPr sz="2800"/>
          </a:p>
          <a:p>
            <a:pPr indent="-32639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Regrouping of</a:t>
            </a:r>
            <a:r>
              <a:rPr b="1" lang="en" sz="2800">
                <a:solidFill>
                  <a:schemeClr val="dk1"/>
                </a:solidFill>
              </a:rPr>
              <a:t> sheets</a:t>
            </a:r>
            <a:r>
              <a:rPr lang="en" sz="2800"/>
              <a:t> belonging to the same document.</a:t>
            </a:r>
            <a:endParaRPr sz="2800"/>
          </a:p>
          <a:p>
            <a:pPr indent="-32639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800"/>
              <a:t>A division of the corpus between </a:t>
            </a:r>
            <a:r>
              <a:rPr b="1" lang="en" sz="2800">
                <a:solidFill>
                  <a:schemeClr val="dk1"/>
                </a:solidFill>
              </a:rPr>
              <a:t>manuscript</a:t>
            </a:r>
            <a:r>
              <a:rPr lang="en" sz="2800"/>
              <a:t> and </a:t>
            </a:r>
            <a:r>
              <a:rPr b="1" lang="en" sz="2800">
                <a:solidFill>
                  <a:schemeClr val="dk1"/>
                </a:solidFill>
              </a:rPr>
              <a:t>machine-written</a:t>
            </a:r>
            <a:r>
              <a:rPr lang="en" sz="2800"/>
              <a:t> materials by using deep learning models (to maximize quality in light of too uneven results of Optical Character Recognition).</a:t>
            </a:r>
            <a:endParaRPr sz="2800"/>
          </a:p>
          <a:p>
            <a:pPr indent="-32639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800"/>
              <a:t>The </a:t>
            </a:r>
            <a:r>
              <a:rPr b="1" lang="en" sz="2800">
                <a:solidFill>
                  <a:schemeClr val="dk1"/>
                </a:solidFill>
              </a:rPr>
              <a:t>identification of letters</a:t>
            </a:r>
            <a:r>
              <a:rPr lang="en" sz="2800"/>
              <a:t> (in opposition to attached documents) by using Random Forest and Support Vector Machine models.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5850074" y="1261600"/>
            <a:ext cx="1189800" cy="3747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" sz="800" u="none" cap="none" strike="noStrike">
                <a:solidFill>
                  <a:schemeClr val="dk1"/>
                </a:solidFill>
                <a:highlight>
                  <a:srgbClr val="4472C4"/>
                </a:highlight>
                <a:latin typeface="Arial"/>
                <a:ea typeface="Arial"/>
                <a:cs typeface="Arial"/>
                <a:sym typeface="Arial"/>
              </a:rPr>
              <a:t>146,561 scanned sheets (Folders A and F)</a:t>
            </a:r>
            <a:endParaRPr b="0" i="1" sz="800" u="none" cap="none" strike="noStrike">
              <a:solidFill>
                <a:schemeClr val="dk1"/>
              </a:solidFill>
              <a:highlight>
                <a:srgbClr val="4472C4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4747300" y="1761051"/>
            <a:ext cx="1189800" cy="3747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" sz="900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60,594 predicted empty sheets</a:t>
            </a:r>
            <a:endParaRPr b="0" i="1" sz="1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26"/>
          <p:cNvCxnSpPr>
            <a:stCxn id="145" idx="2"/>
            <a:endCxn id="148" idx="0"/>
          </p:cNvCxnSpPr>
          <p:nvPr/>
        </p:nvCxnSpPr>
        <p:spPr>
          <a:xfrm flipH="1" rot="-5400000">
            <a:off x="6873374" y="1207900"/>
            <a:ext cx="124800" cy="981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26"/>
          <p:cNvSpPr/>
          <p:nvPr/>
        </p:nvSpPr>
        <p:spPr>
          <a:xfrm>
            <a:off x="6831614" y="1761051"/>
            <a:ext cx="1189800" cy="3747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85,967 predicted written sheets</a:t>
            </a:r>
            <a:endParaRPr b="0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26"/>
          <p:cNvCxnSpPr>
            <a:stCxn id="150" idx="2"/>
            <a:endCxn id="151" idx="0"/>
          </p:cNvCxnSpPr>
          <p:nvPr/>
        </p:nvCxnSpPr>
        <p:spPr>
          <a:xfrm flipH="1" rot="-5400000">
            <a:off x="7670114" y="2569976"/>
            <a:ext cx="273900" cy="761100"/>
          </a:xfrm>
          <a:prstGeom prst="curvedConnector3">
            <a:avLst>
              <a:gd fmla="val 49996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26"/>
          <p:cNvSpPr/>
          <p:nvPr/>
        </p:nvSpPr>
        <p:spPr>
          <a:xfrm>
            <a:off x="5906840" y="3087599"/>
            <a:ext cx="1189800" cy="3747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62,192 predicted typewritten documents</a:t>
            </a:r>
            <a:endParaRPr b="0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7592788" y="3087605"/>
            <a:ext cx="1189800" cy="3747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19,151 predicted handwritten documents</a:t>
            </a:r>
            <a:endParaRPr b="0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6831614" y="2438876"/>
            <a:ext cx="1189800" cy="3747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81,343 documents</a:t>
            </a:r>
            <a:endParaRPr b="0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7348048" y="2158760"/>
            <a:ext cx="164700" cy="257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26"/>
          <p:cNvCxnSpPr>
            <a:stCxn id="152" idx="2"/>
            <a:endCxn id="155" idx="0"/>
          </p:cNvCxnSpPr>
          <p:nvPr/>
        </p:nvCxnSpPr>
        <p:spPr>
          <a:xfrm rot="5400000">
            <a:off x="5882990" y="3181349"/>
            <a:ext cx="337800" cy="8997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26"/>
          <p:cNvSpPr/>
          <p:nvPr/>
        </p:nvSpPr>
        <p:spPr>
          <a:xfrm>
            <a:off x="5007136" y="3800082"/>
            <a:ext cx="1189800" cy="3747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18,166 predicted letters</a:t>
            </a:r>
            <a:endParaRPr b="1" i="1" sz="800" u="sng" cap="none" strike="noStrike">
              <a:solidFill>
                <a:schemeClr val="dk1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6765438" y="3800087"/>
            <a:ext cx="1189800" cy="374700"/>
          </a:xfrm>
          <a:prstGeom prst="roundRect">
            <a:avLst>
              <a:gd fmla="val 16667" name="adj"/>
            </a:avLst>
          </a:prstGeom>
          <a:solidFill>
            <a:srgbClr val="4472C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1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44,026 predicted as </a:t>
            </a:r>
            <a:r>
              <a:rPr b="1" i="1" lang="en" sz="800">
                <a:solidFill>
                  <a:schemeClr val="dk1"/>
                </a:solidFill>
              </a:rPr>
              <a:t>attached</a:t>
            </a:r>
            <a:r>
              <a:rPr b="1" i="1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documents</a:t>
            </a:r>
            <a:endParaRPr b="0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26"/>
          <p:cNvCxnSpPr>
            <a:stCxn id="152" idx="2"/>
            <a:endCxn id="156" idx="0"/>
          </p:cNvCxnSpPr>
          <p:nvPr/>
        </p:nvCxnSpPr>
        <p:spPr>
          <a:xfrm flipH="1" rot="-5400000">
            <a:off x="6762140" y="3201899"/>
            <a:ext cx="337800" cy="858600"/>
          </a:xfrm>
          <a:prstGeom prst="curvedConnector3">
            <a:avLst>
              <a:gd fmla="val 49998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>
            <a:stCxn id="145" idx="2"/>
            <a:endCxn id="146" idx="0"/>
          </p:cNvCxnSpPr>
          <p:nvPr/>
        </p:nvCxnSpPr>
        <p:spPr>
          <a:xfrm rot="5400000">
            <a:off x="5831174" y="1147300"/>
            <a:ext cx="124800" cy="1102800"/>
          </a:xfrm>
          <a:prstGeom prst="curvedConnector3">
            <a:avLst>
              <a:gd fmla="val 4998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26"/>
          <p:cNvCxnSpPr>
            <a:stCxn id="150" idx="2"/>
            <a:endCxn id="152" idx="0"/>
          </p:cNvCxnSpPr>
          <p:nvPr/>
        </p:nvCxnSpPr>
        <p:spPr>
          <a:xfrm rot="5400000">
            <a:off x="6827114" y="2488076"/>
            <a:ext cx="273900" cy="924900"/>
          </a:xfrm>
          <a:prstGeom prst="curvedConnector3">
            <a:avLst>
              <a:gd fmla="val 50022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26"/>
          <p:cNvSpPr txBox="1"/>
          <p:nvPr/>
        </p:nvSpPr>
        <p:spPr>
          <a:xfrm>
            <a:off x="5412875" y="1434350"/>
            <a:ext cx="37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(1)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7171200" y="1434338"/>
            <a:ext cx="37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(1)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7512750" y="2108050"/>
            <a:ext cx="37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(2)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6581400" y="2746350"/>
            <a:ext cx="37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(3)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7998550" y="2746350"/>
            <a:ext cx="37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(3)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7096650" y="3429675"/>
            <a:ext cx="37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(4)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5602050" y="3429675"/>
            <a:ext cx="37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(4)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steps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378125"/>
            <a:ext cx="83802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-313055" lvl="0" marL="45720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0000"/>
              <a:buChar char="●"/>
            </a:pPr>
            <a:r>
              <a:rPr lang="en" sz="2800"/>
              <a:t>From this set of identified letters, we used a </a:t>
            </a:r>
            <a:r>
              <a:rPr b="1" lang="en" sz="2800">
                <a:solidFill>
                  <a:schemeClr val="dk1"/>
                </a:solidFill>
              </a:rPr>
              <a:t>name entity recognition (NER)</a:t>
            </a:r>
            <a:r>
              <a:rPr lang="en" sz="2800"/>
              <a:t> library (Stanza), together </a:t>
            </a:r>
            <a:r>
              <a:rPr b="1" lang="en" sz="2800">
                <a:solidFill>
                  <a:schemeClr val="dk1"/>
                </a:solidFill>
              </a:rPr>
              <a:t>with lists of city and country names</a:t>
            </a:r>
            <a:r>
              <a:rPr lang="en" sz="2800"/>
              <a:t> in different languages, to identify a set of cities and countries mentioned in the letters.</a:t>
            </a:r>
            <a:endParaRPr sz="2800"/>
          </a:p>
          <a:p>
            <a:pPr indent="0" lvl="0" marL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72025"/>
            <a:ext cx="53816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624475"/>
            <a:ext cx="27146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311700" y="2973925"/>
            <a:ext cx="78867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just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Manual</a:t>
            </a:r>
            <a:r>
              <a:rPr b="1" lang="en" sz="1500">
                <a:solidFill>
                  <a:schemeClr val="dk1"/>
                </a:solidFill>
              </a:rPr>
              <a:t> cleaning process</a:t>
            </a:r>
            <a:r>
              <a:rPr lang="en" sz="1500">
                <a:solidFill>
                  <a:schemeClr val="lt2"/>
                </a:solidFill>
              </a:rPr>
              <a:t> 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500">
                <a:solidFill>
                  <a:schemeClr val="lt2"/>
                </a:solidFill>
              </a:rPr>
              <a:t>Location entity similarity algorithm (</a:t>
            </a:r>
            <a:r>
              <a:rPr b="1" lang="en" sz="1500">
                <a:solidFill>
                  <a:schemeClr val="dk1"/>
                </a:solidFill>
              </a:rPr>
              <a:t>Levenshtein Distance + Chars2Vec</a:t>
            </a:r>
            <a:r>
              <a:rPr lang="en" sz="1500">
                <a:solidFill>
                  <a:schemeClr val="lt2"/>
                </a:solidFill>
              </a:rPr>
              <a:t>)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RESULT: List of explicit countries + List of implicit countries (cities) mentioned in correspondence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Geographies 1:</a:t>
            </a:r>
            <a:r>
              <a:rPr lang="en"/>
              <a:t> Explicit mentions in letters</a:t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5246300" y="1208400"/>
            <a:ext cx="3897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France</a:t>
            </a:r>
            <a:r>
              <a:rPr b="1"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is the </a:t>
            </a:r>
            <a:r>
              <a:rPr b="1" lang="en">
                <a:solidFill>
                  <a:schemeClr val="dk1"/>
                </a:solidFill>
              </a:rPr>
              <a:t>first most mentioned</a:t>
            </a:r>
            <a:r>
              <a:rPr lang="en">
                <a:solidFill>
                  <a:schemeClr val="lt2"/>
                </a:solidFill>
              </a:rPr>
              <a:t> country by far ahead of the rest of the countries.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Switzerland</a:t>
            </a:r>
            <a:r>
              <a:rPr lang="en">
                <a:solidFill>
                  <a:schemeClr val="lt2"/>
                </a:solidFill>
              </a:rPr>
              <a:t>, followed by other European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countries and some </a:t>
            </a:r>
            <a:r>
              <a:rPr lang="en">
                <a:solidFill>
                  <a:schemeClr val="lt2"/>
                </a:solidFill>
                <a:highlight>
                  <a:schemeClr val="lt1"/>
                </a:highlight>
              </a:rPr>
              <a:t>American </a:t>
            </a:r>
            <a:r>
              <a:rPr lang="en">
                <a:solidFill>
                  <a:schemeClr val="lt2"/>
                </a:solidFill>
              </a:rPr>
              <a:t>countries were of </a:t>
            </a:r>
            <a:r>
              <a:rPr b="1" lang="en">
                <a:solidFill>
                  <a:schemeClr val="dk1"/>
                </a:solidFill>
              </a:rPr>
              <a:t>secondary importance</a:t>
            </a:r>
            <a:r>
              <a:rPr lang="en">
                <a:solidFill>
                  <a:schemeClr val="lt2"/>
                </a:solidFill>
              </a:rPr>
              <a:t>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Most African and Asian countries are not listed.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25" y="1376125"/>
            <a:ext cx="5162574" cy="3292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>
            <a:off x="2105000" y="4522350"/>
            <a:ext cx="879000" cy="10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25" y="1376125"/>
            <a:ext cx="5162574" cy="329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2097925" y="4533275"/>
            <a:ext cx="934500" cy="9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207325" y="1409525"/>
            <a:ext cx="3692700" cy="23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Geographies 1: </a:t>
            </a:r>
            <a:r>
              <a:rPr lang="en"/>
              <a:t>Explicit mentions in letters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5394650" y="1648625"/>
            <a:ext cx="38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Same conclusions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5673475" y="3416675"/>
            <a:ext cx="31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Which is the correct map?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6555650" y="3913100"/>
            <a:ext cx="157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BOTH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25" y="1376125"/>
            <a:ext cx="5162574" cy="3292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/>
          <p:nvPr/>
        </p:nvSpPr>
        <p:spPr>
          <a:xfrm>
            <a:off x="2105000" y="4522350"/>
            <a:ext cx="879000" cy="10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207325" y="1409525"/>
            <a:ext cx="3692700" cy="23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Geographies 2</a:t>
            </a:r>
            <a:r>
              <a:rPr lang="en"/>
              <a:t>: </a:t>
            </a:r>
            <a:r>
              <a:rPr b="1" lang="en"/>
              <a:t>Implicit</a:t>
            </a:r>
            <a:r>
              <a:rPr lang="en"/>
              <a:t> mentions in letters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125" y="1246900"/>
            <a:ext cx="5658174" cy="3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5314775" y="4738100"/>
            <a:ext cx="952200" cy="8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400" y="1246888"/>
            <a:ext cx="2952724" cy="36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 rot="329573">
            <a:off x="2223886" y="2105313"/>
            <a:ext cx="589206" cy="1537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2819100" y="2127675"/>
            <a:ext cx="16827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900FF"/>
                </a:solidFill>
              </a:rPr>
              <a:t>ITALY = 1 Mention</a:t>
            </a:r>
            <a:endParaRPr b="1" sz="1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900FF"/>
                </a:solidFill>
              </a:rPr>
              <a:t>F</a:t>
            </a:r>
            <a:r>
              <a:rPr b="1" lang="en" sz="1000">
                <a:solidFill>
                  <a:srgbClr val="9900FF"/>
                </a:solidFill>
              </a:rPr>
              <a:t>RANCE = 1 Mention</a:t>
            </a:r>
            <a:endParaRPr b="1" sz="1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00FF"/>
              </a:solidFill>
            </a:endParaRPr>
          </a:p>
        </p:txBody>
      </p:sp>
      <p:sp>
        <p:nvSpPr>
          <p:cNvPr id="208" name="Google Shape;208;p30"/>
          <p:cNvSpPr/>
          <p:nvPr/>
        </p:nvSpPr>
        <p:spPr>
          <a:xfrm rot="255865">
            <a:off x="2168374" y="2423514"/>
            <a:ext cx="589031" cy="1537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3231175" y="1327100"/>
            <a:ext cx="3692700" cy="23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Criss-crossing r</a:t>
            </a:r>
            <a:r>
              <a:rPr lang="en"/>
              <a:t>esults: </a:t>
            </a:r>
            <a:r>
              <a:rPr lang="en"/>
              <a:t>Similarity</a:t>
            </a:r>
            <a:r>
              <a:rPr lang="en"/>
              <a:t> between maps. </a:t>
            </a:r>
            <a:r>
              <a:rPr i="1" lang="en"/>
              <a:t>Jaccard index</a:t>
            </a:r>
            <a:endParaRPr i="1"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25" y="2375625"/>
            <a:ext cx="4444326" cy="24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473525" y="1367275"/>
            <a:ext cx="3194400" cy="749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5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List A (explicit mentions) : [FRA][SPA]...[ITA]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5426525" y="1367275"/>
            <a:ext cx="2818500" cy="749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5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List B (implicit mentions): [FRA][SPA]...[AUS]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18" name="Google Shape;218;p31"/>
          <p:cNvCxnSpPr>
            <a:stCxn id="216" idx="2"/>
            <a:endCxn id="215" idx="0"/>
          </p:cNvCxnSpPr>
          <p:nvPr/>
        </p:nvCxnSpPr>
        <p:spPr>
          <a:xfrm>
            <a:off x="2070725" y="2116375"/>
            <a:ext cx="2105400" cy="25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1"/>
          <p:cNvCxnSpPr>
            <a:stCxn id="217" idx="2"/>
            <a:endCxn id="215" idx="0"/>
          </p:cNvCxnSpPr>
          <p:nvPr/>
        </p:nvCxnSpPr>
        <p:spPr>
          <a:xfrm flipH="1">
            <a:off x="4175975" y="2116375"/>
            <a:ext cx="2659800" cy="259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1"/>
          <p:cNvSpPr txBox="1"/>
          <p:nvPr/>
        </p:nvSpPr>
        <p:spPr>
          <a:xfrm>
            <a:off x="6398150" y="3445850"/>
            <a:ext cx="27903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Degree of overlap: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●"/>
            </a:pPr>
            <a:r>
              <a:rPr i="1" lang="en" sz="1300">
                <a:solidFill>
                  <a:schemeClr val="dk1"/>
                </a:solidFill>
              </a:rPr>
              <a:t>Jaccard index: </a:t>
            </a:r>
            <a:r>
              <a:rPr lang="en" sz="1300">
                <a:solidFill>
                  <a:srgbClr val="595959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0.57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95959"/>
                </a:solidFill>
              </a:rPr>
              <a:t>Matching countries: 54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595959"/>
                </a:solidFill>
              </a:rPr>
              <a:t>Non-matching countries: 41</a:t>
            </a:r>
            <a:endParaRPr sz="1300"/>
          </a:p>
        </p:txBody>
      </p:sp>
      <p:sp>
        <p:nvSpPr>
          <p:cNvPr id="221" name="Google Shape;221;p31"/>
          <p:cNvSpPr txBox="1"/>
          <p:nvPr/>
        </p:nvSpPr>
        <p:spPr>
          <a:xfrm>
            <a:off x="496450" y="1934200"/>
            <a:ext cx="11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Criss-crossing r</a:t>
            </a:r>
            <a:r>
              <a:rPr lang="en" sz="2420"/>
              <a:t>esults: </a:t>
            </a:r>
            <a:r>
              <a:rPr lang="en" sz="2420"/>
              <a:t>Overlapping</a:t>
            </a:r>
            <a:r>
              <a:rPr lang="en" sz="2420"/>
              <a:t> between </a:t>
            </a:r>
            <a:r>
              <a:rPr lang="en" sz="2420"/>
              <a:t>differents</a:t>
            </a:r>
            <a:r>
              <a:rPr lang="en" sz="2420"/>
              <a:t> ranks</a:t>
            </a:r>
            <a:endParaRPr sz="2420"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50" y="1434750"/>
            <a:ext cx="3032800" cy="130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Google Shape;228;p32"/>
          <p:cNvGraphicFramePr/>
          <p:nvPr/>
        </p:nvGraphicFramePr>
        <p:xfrm>
          <a:off x="3977625" y="143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{D284E26C-A953-4F45-9B9D-415E4D3C252D}</a:tableStyleId>
              </a:tblPr>
              <a:tblGrid>
                <a:gridCol w="1313175"/>
                <a:gridCol w="1313175"/>
                <a:gridCol w="1913150"/>
              </a:tblGrid>
              <a:tr h="39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highlight>
                            <a:srgbClr val="4472C4"/>
                          </a:highlight>
                        </a:rPr>
                        <a:t>Top</a:t>
                      </a:r>
                      <a:endParaRPr b="1" u="sng">
                        <a:highlight>
                          <a:srgbClr val="4472C4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highlight>
                            <a:srgbClr val="4472C4"/>
                          </a:highlight>
                        </a:rPr>
                        <a:t>Correlation Value</a:t>
                      </a:r>
                      <a:endParaRPr b="1" u="sng">
                        <a:highlight>
                          <a:srgbClr val="4472C4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highlight>
                            <a:srgbClr val="4472C4"/>
                          </a:highlight>
                        </a:rPr>
                        <a:t>Correlation Degree</a:t>
                      </a:r>
                      <a:endParaRPr b="1" u="sng">
                        <a:highlight>
                          <a:srgbClr val="4472C4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2C4"/>
                    </a:solidFill>
                  </a:tcPr>
                </a:tc>
              </a:tr>
              <a:tr h="38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5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Monotonic correlation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10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0.86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Very strong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20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0.43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Moderate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50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0.13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Very week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9" name="Google Shape;229;p32"/>
          <p:cNvSpPr txBox="1"/>
          <p:nvPr/>
        </p:nvSpPr>
        <p:spPr>
          <a:xfrm>
            <a:off x="709850" y="3071025"/>
            <a:ext cx="3152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The most mentioned countries occupy the same positions in both lists, but differences increase with less-mentioned countries 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framework and historical context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and objectives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Sources and 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the geographies of intellectual cooperation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Takeaways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 / Questions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Geographies 3: Co-occurrence cities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3434050" y="1148125"/>
            <a:ext cx="5398200" cy="3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Goal: Identifying co-occurrence of sender and receiver.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Challenge: </a:t>
            </a:r>
            <a:r>
              <a:rPr lang="en" sz="1500"/>
              <a:t>different formats of letters → impossible to apply a universal criterion for the </a:t>
            </a:r>
            <a:r>
              <a:rPr b="1" lang="en" sz="1500">
                <a:solidFill>
                  <a:schemeClr val="dk1"/>
                </a:solidFill>
              </a:rPr>
              <a:t>identification of sender/receiver</a:t>
            </a:r>
            <a:r>
              <a:rPr lang="en" sz="1500"/>
              <a:t>. 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Solution: we work with the beginning and end of each letter, where the city of origin/destination appears.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00" y="1148125"/>
            <a:ext cx="2427026" cy="37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/>
          <p:nvPr/>
        </p:nvSpPr>
        <p:spPr>
          <a:xfrm>
            <a:off x="586601" y="1746040"/>
            <a:ext cx="302400" cy="345600"/>
          </a:xfrm>
          <a:prstGeom prst="flowChartConnector">
            <a:avLst/>
          </a:prstGeom>
          <a:solidFill>
            <a:srgbClr val="4472C4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11"/>
              <a:buFont typeface="Arial"/>
              <a:buNone/>
            </a:pPr>
            <a:r>
              <a:t/>
            </a:r>
            <a:endParaRPr b="0" i="0" sz="631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537698" y="1824275"/>
            <a:ext cx="400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Roma</a:t>
            </a:r>
            <a:endParaRPr b="1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3"/>
          <p:cNvSpPr/>
          <p:nvPr/>
        </p:nvSpPr>
        <p:spPr>
          <a:xfrm>
            <a:off x="737430" y="4021105"/>
            <a:ext cx="302400" cy="345600"/>
          </a:xfrm>
          <a:prstGeom prst="flowChartConnector">
            <a:avLst/>
          </a:prstGeom>
          <a:solidFill>
            <a:srgbClr val="4472C4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11"/>
              <a:buFont typeface="Arial"/>
              <a:buNone/>
            </a:pPr>
            <a:r>
              <a:t/>
            </a:r>
            <a:endParaRPr b="0" i="0" sz="631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683575" y="4103575"/>
            <a:ext cx="410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Paris</a:t>
            </a:r>
            <a:endParaRPr b="1" i="1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p33"/>
          <p:cNvCxnSpPr>
            <a:stCxn id="237" idx="4"/>
            <a:endCxn id="239" idx="0"/>
          </p:cNvCxnSpPr>
          <p:nvPr/>
        </p:nvCxnSpPr>
        <p:spPr>
          <a:xfrm>
            <a:off x="737801" y="2091640"/>
            <a:ext cx="150900" cy="1929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33"/>
          <p:cNvCxnSpPr/>
          <p:nvPr/>
        </p:nvCxnSpPr>
        <p:spPr>
          <a:xfrm flipH="1">
            <a:off x="1068759" y="3934337"/>
            <a:ext cx="609300" cy="259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3" name="Google Shape;243;p33"/>
          <p:cNvCxnSpPr/>
          <p:nvPr/>
        </p:nvCxnSpPr>
        <p:spPr>
          <a:xfrm flipH="1">
            <a:off x="888624" y="1554972"/>
            <a:ext cx="729900" cy="29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4" name="Google Shape;244;p33"/>
          <p:cNvSpPr txBox="1"/>
          <p:nvPr/>
        </p:nvSpPr>
        <p:spPr>
          <a:xfrm>
            <a:off x="818289" y="3140208"/>
            <a:ext cx="8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letter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Geographies 3: C</a:t>
            </a:r>
            <a:r>
              <a:rPr lang="en"/>
              <a:t>o-occurrence</a:t>
            </a:r>
            <a:r>
              <a:rPr lang="en"/>
              <a:t> cities</a:t>
            </a:r>
            <a:endParaRPr/>
          </a:p>
        </p:txBody>
      </p:sp>
      <p:sp>
        <p:nvSpPr>
          <p:cNvPr id="250" name="Google Shape;25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175" y="1152475"/>
            <a:ext cx="7632495" cy="3483185"/>
          </a:xfrm>
          <a:prstGeom prst="rect">
            <a:avLst/>
          </a:prstGeom>
          <a:noFill/>
          <a:ln cap="sq" cmpd="thickThin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7169" y="2937831"/>
            <a:ext cx="2834506" cy="1699570"/>
          </a:xfrm>
          <a:prstGeom prst="rect">
            <a:avLst/>
          </a:prstGeom>
          <a:noFill/>
          <a:ln cap="sq" cmpd="thickThin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work</a:t>
            </a:r>
            <a:r>
              <a:rPr lang="en"/>
              <a:t>: Co-occurrence cities - cartography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260200" y="4591225"/>
            <a:ext cx="8365500" cy="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000"/>
              <a:t>Source: Guimerà, R., Amaral, L. A. N. “Functional cartography of complex metabolic networks” </a:t>
            </a:r>
            <a:r>
              <a:rPr i="1" lang="en" sz="1000"/>
              <a:t>Nature</a:t>
            </a:r>
            <a:r>
              <a:rPr lang="en" sz="1000"/>
              <a:t> 433, 895–900 (2005). </a:t>
            </a:r>
            <a:r>
              <a:rPr lang="en" sz="10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https://doi.org/10.1038/nature03288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/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8700" y="1248825"/>
            <a:ext cx="4994628" cy="270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8784" y="1959613"/>
            <a:ext cx="327759" cy="325143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08784" y="3430933"/>
            <a:ext cx="400552" cy="276818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81979" y="1978269"/>
            <a:ext cx="595146" cy="28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25146" y="3303762"/>
            <a:ext cx="368182" cy="249804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19369" y="1961309"/>
            <a:ext cx="447144" cy="240921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id="265" name="Google Shape;265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79917" y="3448198"/>
            <a:ext cx="386597" cy="21073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266" name="Google Shape;26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6438" y="1340088"/>
            <a:ext cx="15906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86438" y="2202213"/>
            <a:ext cx="12858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</a:t>
            </a:r>
            <a:endParaRPr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Complementary functions of</a:t>
            </a:r>
            <a:r>
              <a:rPr lang="en"/>
              <a:t> visualizations: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analysis of the dataset, illustration of results and formulation of new hypothesis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Confirmation of previous knowledge ↔ Validation of methodology ↔ Generate new knowledge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Questioning of the self-explanatory character of visualizations → Acknowledging the possible biases and being </a:t>
            </a:r>
            <a:r>
              <a:rPr lang="en"/>
              <a:t>pedagogical</a:t>
            </a:r>
            <a:r>
              <a:rPr lang="en"/>
              <a:t> in the dissemination stage, especially in the humanities.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? Contemporary maps for geographic visualizations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? Tips to represent different results with a similar list pattern: 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Few elements at the head of the list with high results.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Long tail of the list, with however very low occurrences of each element.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? Aesthetical aspects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3537600" y="890125"/>
            <a:ext cx="206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Thank you!</a:t>
            </a:r>
            <a:endParaRPr sz="2620"/>
          </a:p>
        </p:txBody>
      </p:sp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4731475" y="1590875"/>
            <a:ext cx="40761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rrodriguezcasan@uoc.edu 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Data visualization, Machine learning, analysis of complex system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361175" y="1590875"/>
            <a:ext cx="40761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ecarboc@uoc.edu</a:t>
            </a:r>
            <a:endParaRPr sz="1600"/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History of translation, c</a:t>
            </a:r>
            <a:r>
              <a:rPr lang="en" sz="1400">
                <a:solidFill>
                  <a:schemeClr val="dk1"/>
                </a:solidFill>
              </a:rPr>
              <a:t>ultural diplomacy and international cultural relations, digital humanities, historical networks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550" y="3815959"/>
            <a:ext cx="3769025" cy="154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925" y="3005025"/>
            <a:ext cx="1181675" cy="6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450" y="3005025"/>
            <a:ext cx="7809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025" y="3062512"/>
            <a:ext cx="78093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 sz="1800">
              <a:solidFill>
                <a:schemeClr val="lt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 actor / place / organizations / topic</a:t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75" y="1945750"/>
            <a:ext cx="8094425" cy="27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Sender / Recipient</a:t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700" y="1152475"/>
            <a:ext cx="3723175" cy="36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5775" y="329723"/>
            <a:ext cx="3197950" cy="44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625" y="262663"/>
            <a:ext cx="3796741" cy="47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857175"/>
            <a:ext cx="4000300" cy="35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825" y="362700"/>
            <a:ext cx="3010169" cy="437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75" y="371869"/>
            <a:ext cx="4260300" cy="435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framework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478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ERC project Social Networks of the Past. Mapping Hispanic and Lusophone Literary Modernity (1898-1959), led by Diana Roig.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Subproject: institutions and </a:t>
            </a:r>
            <a:r>
              <a:rPr lang="en" sz="1700"/>
              <a:t>institutionalization</a:t>
            </a:r>
            <a:r>
              <a:rPr lang="en" sz="1700"/>
              <a:t> processes</a:t>
            </a:r>
            <a:endParaRPr sz="17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International Institute of Intellectual Cooperation (Paris, 1926-1946)</a:t>
            </a:r>
            <a:endParaRPr sz="16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675" y="222513"/>
            <a:ext cx="3423625" cy="46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967" y="0"/>
            <a:ext cx="40020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Goal: </a:t>
            </a:r>
            <a:r>
              <a:rPr b="1" lang="en" sz="1700"/>
              <a:t>“Towards a Global History of the International Institute of Intellectual Cooperation”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86950"/>
            <a:ext cx="8520600" cy="3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through the </a:t>
            </a:r>
            <a:r>
              <a:rPr b="1" lang="en">
                <a:solidFill>
                  <a:schemeClr val="dk1"/>
                </a:solidFill>
              </a:rPr>
              <a:t>relational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Activities: 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 1: </a:t>
            </a:r>
            <a:r>
              <a:rPr lang="en"/>
              <a:t>Translation in the internal activities of the IIIC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 2: </a:t>
            </a:r>
            <a:r>
              <a:rPr lang="en"/>
              <a:t>Translation and literary cooperation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 3: Translation and </a:t>
            </a:r>
            <a:r>
              <a:rPr lang="en"/>
              <a:t>scientific</a:t>
            </a:r>
            <a:r>
              <a:rPr lang="en"/>
              <a:t> cooperation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 4: Translation and the emergence of an international legislation of intellectual property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Problematization of the object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 actors: Institutional boundaries in a cooperative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The spaces:</a:t>
            </a:r>
            <a:r>
              <a:rPr lang="en"/>
              <a:t> </a:t>
            </a:r>
            <a:r>
              <a:rPr b="1" lang="en">
                <a:solidFill>
                  <a:schemeClr val="dk1"/>
                </a:solidFill>
              </a:rPr>
              <a:t>Geographies of intellectual cooperation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definition: the translational aspects of cooperation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Methodology: complex system and social network analysis, data visualisation tools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archive of the IIIC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9046"/>
            <a:ext cx="9143999" cy="3585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Goal: </a:t>
            </a:r>
            <a:r>
              <a:rPr b="1" lang="en" sz="1700"/>
              <a:t>“Towards a Global History of the International Institute of Intellectual Cooperation”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86950"/>
            <a:ext cx="8520600" cy="3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through the </a:t>
            </a:r>
            <a:r>
              <a:rPr b="1" lang="en">
                <a:solidFill>
                  <a:schemeClr val="dk1"/>
                </a:solidFill>
              </a:rPr>
              <a:t>relational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Activities: 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 1: Translation in the internal activities of the IIIC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 2: Translation and literary cooperation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 3: Translation and scientific cooperation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 4: Translation and the emergence of an international legislation of intellectual property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Problematization of the object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 actors: Institutional boundaries in a cooperative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The spaces:</a:t>
            </a:r>
            <a:r>
              <a:rPr lang="en"/>
              <a:t> </a:t>
            </a:r>
            <a:r>
              <a:rPr b="1" lang="en">
                <a:solidFill>
                  <a:schemeClr val="dk1"/>
                </a:solidFill>
              </a:rPr>
              <a:t>Geographies of intellectual cooperation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definition: the translational aspects of cooperation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Methodology: complex system and social network analysis, data visualisation tools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311700" y="1162225"/>
            <a:ext cx="7230300" cy="3866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2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use in documents: evolution [metadata]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188" y="1208700"/>
            <a:ext cx="5488219" cy="37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2134900" y="1208700"/>
            <a:ext cx="3214800" cy="31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270475" y="1632000"/>
            <a:ext cx="44691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use in correspondence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333750" y="25717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[5 libraries of natural language detection]</a:t>
            </a:r>
            <a:endParaRPr sz="700"/>
          </a:p>
        </p:txBody>
      </p:sp>
      <p:sp>
        <p:nvSpPr>
          <p:cNvPr id="111" name="Google Shape;111;p21"/>
          <p:cNvSpPr/>
          <p:nvPr/>
        </p:nvSpPr>
        <p:spPr>
          <a:xfrm>
            <a:off x="3791775" y="702200"/>
            <a:ext cx="5108400" cy="4072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624" y="1037075"/>
            <a:ext cx="4948698" cy="340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use in correspondence or in preserved version of correspondence?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25" y="1484075"/>
            <a:ext cx="5853926" cy="2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350" y="2900025"/>
            <a:ext cx="4782225" cy="20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